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919" r:id="rId1"/>
  </p:sldMasterIdLst>
  <p:sldIdLst>
    <p:sldId id="256" r:id="rId2"/>
    <p:sldId id="270" r:id="rId3"/>
    <p:sldId id="257" r:id="rId4"/>
    <p:sldId id="259" r:id="rId5"/>
    <p:sldId id="260" r:id="rId6"/>
    <p:sldId id="261" r:id="rId7"/>
    <p:sldId id="262" r:id="rId8"/>
    <p:sldId id="263" r:id="rId9"/>
    <p:sldId id="264" r:id="rId10"/>
    <p:sldId id="265" r:id="rId11"/>
    <p:sldId id="266" r:id="rId12"/>
    <p:sldId id="267" r:id="rId13"/>
    <p:sldId id="268" r:id="rId14"/>
    <p:sldId id="271" r:id="rId15"/>
    <p:sldId id="272"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4660"/>
  </p:normalViewPr>
  <p:slideViewPr>
    <p:cSldViewPr snapToGrid="0">
      <p:cViewPr varScale="1">
        <p:scale>
          <a:sx n="86" d="100"/>
          <a:sy n="86" d="100"/>
        </p:scale>
        <p:origin x="33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5/16/2018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6685863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5/16/2018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83641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5/16/2018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119226484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5/16/2018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0254859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5/16/2018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6423481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5/16/2018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40631095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5/16/2018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75877195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5/16/2018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8832395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5/16/2018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833628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5/16/2018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5817463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5/16/2018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9643013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5/16/2018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9802560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5/16/2018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68400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5/16/2018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4068848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5/16/2018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7059660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5/16/2018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7519570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48A87A34-81AB-432B-8DAE-1953F412C126}" type="datetimeFigureOut">
              <a:rPr lang="en-US" smtClean="0"/>
              <a:pPr/>
              <a:t>5/16/2018</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8543380"/>
      </p:ext>
    </p:extLst>
  </p:cSld>
  <p:clrMap bg1="lt1" tx1="dk1" bg2="lt2" tx2="dk2" accent1="accent1" accent2="accent2" accent3="accent3" accent4="accent4" accent5="accent5" accent6="accent6" hlink="hlink" folHlink="folHlink"/>
  <p:sldLayoutIdLst>
    <p:sldLayoutId id="2147483920" r:id="rId1"/>
    <p:sldLayoutId id="2147483921" r:id="rId2"/>
    <p:sldLayoutId id="2147483922" r:id="rId3"/>
    <p:sldLayoutId id="2147483923" r:id="rId4"/>
    <p:sldLayoutId id="2147483924" r:id="rId5"/>
    <p:sldLayoutId id="2147483925" r:id="rId6"/>
    <p:sldLayoutId id="2147483926" r:id="rId7"/>
    <p:sldLayoutId id="2147483927" r:id="rId8"/>
    <p:sldLayoutId id="2147483928" r:id="rId9"/>
    <p:sldLayoutId id="2147483929" r:id="rId10"/>
    <p:sldLayoutId id="2147483930" r:id="rId11"/>
    <p:sldLayoutId id="2147483931" r:id="rId12"/>
    <p:sldLayoutId id="2147483932" r:id="rId13"/>
    <p:sldLayoutId id="2147483933" r:id="rId14"/>
    <p:sldLayoutId id="2147483934" r:id="rId15"/>
    <p:sldLayoutId id="2147483935"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6.xml"/><Relationship Id="rId4" Type="http://schemas.openxmlformats.org/officeDocument/2006/relationships/image" Target="../media/image15.jpeg"/></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6.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E57C21-E2A2-42A2-991F-3198163722F4}"/>
              </a:ext>
            </a:extLst>
          </p:cNvPr>
          <p:cNvSpPr>
            <a:spLocks noGrp="1"/>
          </p:cNvSpPr>
          <p:nvPr>
            <p:ph type="ctrTitle"/>
          </p:nvPr>
        </p:nvSpPr>
        <p:spPr>
          <a:xfrm>
            <a:off x="914400" y="2107096"/>
            <a:ext cx="8587409" cy="1683026"/>
          </a:xfrm>
        </p:spPr>
        <p:txBody>
          <a:bodyPr/>
          <a:lstStyle/>
          <a:p>
            <a:pPr algn="ctr"/>
            <a:r>
              <a:rPr lang="en-IN" dirty="0">
                <a:solidFill>
                  <a:srgbClr val="002060"/>
                </a:solidFill>
                <a:latin typeface="Copperplate Gothic Bold" panose="020E0705020206020404" pitchFamily="34" charset="0"/>
              </a:rPr>
              <a:t>SERVICE ON WHEELS </a:t>
            </a:r>
          </a:p>
        </p:txBody>
      </p:sp>
    </p:spTree>
    <p:extLst>
      <p:ext uri="{BB962C8B-B14F-4D97-AF65-F5344CB8AC3E}">
        <p14:creationId xmlns:p14="http://schemas.microsoft.com/office/powerpoint/2010/main" val="2758127536"/>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E6E9D9D-0098-4E1A-9445-7799901F3DC7}"/>
              </a:ext>
            </a:extLst>
          </p:cNvPr>
          <p:cNvPicPr>
            <a:picLocks noChangeAspect="1"/>
          </p:cNvPicPr>
          <p:nvPr/>
        </p:nvPicPr>
        <p:blipFill>
          <a:blip r:embed="rId2"/>
          <a:stretch>
            <a:fillRect/>
          </a:stretch>
        </p:blipFill>
        <p:spPr>
          <a:xfrm>
            <a:off x="643152" y="1993257"/>
            <a:ext cx="2467688" cy="4387001"/>
          </a:xfrm>
          <a:prstGeom prst="rect">
            <a:avLst/>
          </a:prstGeom>
        </p:spPr>
      </p:pic>
      <p:sp>
        <p:nvSpPr>
          <p:cNvPr id="5" name="TextBox 4">
            <a:extLst>
              <a:ext uri="{FF2B5EF4-FFF2-40B4-BE49-F238E27FC236}">
                <a16:creationId xmlns:a16="http://schemas.microsoft.com/office/drawing/2014/main" id="{5AE29B38-BE69-4757-87B5-D0488BD80FA4}"/>
              </a:ext>
            </a:extLst>
          </p:cNvPr>
          <p:cNvSpPr txBox="1"/>
          <p:nvPr/>
        </p:nvSpPr>
        <p:spPr>
          <a:xfrm>
            <a:off x="269632" y="920318"/>
            <a:ext cx="3214728" cy="923330"/>
          </a:xfrm>
          <a:prstGeom prst="rect">
            <a:avLst/>
          </a:prstGeom>
          <a:noFill/>
        </p:spPr>
        <p:txBody>
          <a:bodyPr wrap="square" rtlCol="0">
            <a:spAutoFit/>
          </a:bodyPr>
          <a:lstStyle/>
          <a:p>
            <a:pPr marL="285750" indent="-285750">
              <a:buFont typeface="Wingdings" panose="05000000000000000000" pitchFamily="2" charset="2"/>
              <a:buChar char="v"/>
            </a:pPr>
            <a:r>
              <a:rPr lang="en-IN" dirty="0"/>
              <a:t>The Mechanic closest to the user’s location is selected </a:t>
            </a:r>
          </a:p>
        </p:txBody>
      </p:sp>
      <p:sp>
        <p:nvSpPr>
          <p:cNvPr id="6" name="TextBox 5">
            <a:extLst>
              <a:ext uri="{FF2B5EF4-FFF2-40B4-BE49-F238E27FC236}">
                <a16:creationId xmlns:a16="http://schemas.microsoft.com/office/drawing/2014/main" id="{6AC1294E-2017-480A-AFD1-2C49CF0930CE}"/>
              </a:ext>
            </a:extLst>
          </p:cNvPr>
          <p:cNvSpPr txBox="1"/>
          <p:nvPr/>
        </p:nvSpPr>
        <p:spPr>
          <a:xfrm>
            <a:off x="3484360" y="948956"/>
            <a:ext cx="3490871" cy="646331"/>
          </a:xfrm>
          <a:prstGeom prst="rect">
            <a:avLst/>
          </a:prstGeom>
          <a:noFill/>
        </p:spPr>
        <p:txBody>
          <a:bodyPr wrap="square" rtlCol="0">
            <a:spAutoFit/>
          </a:bodyPr>
          <a:lstStyle/>
          <a:p>
            <a:pPr marL="285750" indent="-285750">
              <a:buFont typeface="Wingdings" panose="05000000000000000000" pitchFamily="2" charset="2"/>
              <a:buChar char="v"/>
            </a:pPr>
            <a:r>
              <a:rPr lang="en-IN" dirty="0"/>
              <a:t>Mechanic can view user details </a:t>
            </a:r>
          </a:p>
        </p:txBody>
      </p:sp>
      <p:sp>
        <p:nvSpPr>
          <p:cNvPr id="9" name="TextBox 8">
            <a:extLst>
              <a:ext uri="{FF2B5EF4-FFF2-40B4-BE49-F238E27FC236}">
                <a16:creationId xmlns:a16="http://schemas.microsoft.com/office/drawing/2014/main" id="{7C1458A1-2FDF-4731-9FAE-42AC9D258BE9}"/>
              </a:ext>
            </a:extLst>
          </p:cNvPr>
          <p:cNvSpPr txBox="1"/>
          <p:nvPr/>
        </p:nvSpPr>
        <p:spPr>
          <a:xfrm>
            <a:off x="7268308" y="1046480"/>
            <a:ext cx="1992923" cy="369332"/>
          </a:xfrm>
          <a:prstGeom prst="rect">
            <a:avLst/>
          </a:prstGeom>
          <a:noFill/>
        </p:spPr>
        <p:txBody>
          <a:bodyPr wrap="square" rtlCol="0">
            <a:spAutoFit/>
          </a:bodyPr>
          <a:lstStyle/>
          <a:p>
            <a:pPr marL="285750" indent="-285750">
              <a:buFont typeface="Wingdings" panose="05000000000000000000" pitchFamily="2" charset="2"/>
              <a:buChar char="v"/>
            </a:pPr>
            <a:r>
              <a:rPr lang="en-IN" dirty="0"/>
              <a:t>Route </a:t>
            </a:r>
          </a:p>
        </p:txBody>
      </p:sp>
      <p:pic>
        <p:nvPicPr>
          <p:cNvPr id="11" name="Picture 10">
            <a:extLst>
              <a:ext uri="{FF2B5EF4-FFF2-40B4-BE49-F238E27FC236}">
                <a16:creationId xmlns:a16="http://schemas.microsoft.com/office/drawing/2014/main" id="{42E388D2-6B69-419E-B21B-AE79F9B91373}"/>
              </a:ext>
            </a:extLst>
          </p:cNvPr>
          <p:cNvPicPr>
            <a:picLocks noChangeAspect="1"/>
          </p:cNvPicPr>
          <p:nvPr/>
        </p:nvPicPr>
        <p:blipFill>
          <a:blip r:embed="rId3"/>
          <a:stretch>
            <a:fillRect/>
          </a:stretch>
        </p:blipFill>
        <p:spPr>
          <a:xfrm>
            <a:off x="6894788" y="1993257"/>
            <a:ext cx="2467688" cy="4387001"/>
          </a:xfrm>
          <a:prstGeom prst="rect">
            <a:avLst/>
          </a:prstGeom>
        </p:spPr>
      </p:pic>
      <p:pic>
        <p:nvPicPr>
          <p:cNvPr id="15" name="Picture 14">
            <a:extLst>
              <a:ext uri="{FF2B5EF4-FFF2-40B4-BE49-F238E27FC236}">
                <a16:creationId xmlns:a16="http://schemas.microsoft.com/office/drawing/2014/main" id="{907E189B-9C4D-4C9C-B0C8-80E8ACBEFC53}"/>
              </a:ext>
            </a:extLst>
          </p:cNvPr>
          <p:cNvPicPr>
            <a:picLocks noChangeAspect="1"/>
          </p:cNvPicPr>
          <p:nvPr/>
        </p:nvPicPr>
        <p:blipFill>
          <a:blip r:embed="rId4"/>
          <a:stretch>
            <a:fillRect/>
          </a:stretch>
        </p:blipFill>
        <p:spPr>
          <a:xfrm>
            <a:off x="3861586" y="1993257"/>
            <a:ext cx="2467688" cy="4387001"/>
          </a:xfrm>
          <a:prstGeom prst="rect">
            <a:avLst/>
          </a:prstGeom>
        </p:spPr>
      </p:pic>
      <p:sp>
        <p:nvSpPr>
          <p:cNvPr id="16" name="TextBox 15">
            <a:extLst>
              <a:ext uri="{FF2B5EF4-FFF2-40B4-BE49-F238E27FC236}">
                <a16:creationId xmlns:a16="http://schemas.microsoft.com/office/drawing/2014/main" id="{2CAD8CA6-B1AE-4B44-9C4B-5BE610E3DD1D}"/>
              </a:ext>
            </a:extLst>
          </p:cNvPr>
          <p:cNvSpPr txBox="1"/>
          <p:nvPr/>
        </p:nvSpPr>
        <p:spPr>
          <a:xfrm>
            <a:off x="1543050" y="446930"/>
            <a:ext cx="5977890" cy="523220"/>
          </a:xfrm>
          <a:prstGeom prst="rect">
            <a:avLst/>
          </a:prstGeom>
          <a:noFill/>
        </p:spPr>
        <p:txBody>
          <a:bodyPr wrap="square" rtlCol="0">
            <a:spAutoFit/>
          </a:bodyPr>
          <a:lstStyle/>
          <a:p>
            <a:pPr algn="ctr"/>
            <a:r>
              <a:rPr lang="en-IN" sz="2800" dirty="0">
                <a:solidFill>
                  <a:schemeClr val="accent2">
                    <a:lumMod val="50000"/>
                  </a:schemeClr>
                </a:solidFill>
                <a:latin typeface="Footlight MT Light" panose="0204060206030A020304" pitchFamily="18" charset="0"/>
              </a:rPr>
              <a:t>ROUTE IDENTIFICATION</a:t>
            </a:r>
            <a:endParaRPr lang="en-IN" sz="2800" dirty="0">
              <a:latin typeface="Footlight MT Light" panose="0204060206030A020304" pitchFamily="18" charset="0"/>
            </a:endParaRPr>
          </a:p>
        </p:txBody>
      </p:sp>
    </p:spTree>
    <p:extLst>
      <p:ext uri="{BB962C8B-B14F-4D97-AF65-F5344CB8AC3E}">
        <p14:creationId xmlns:p14="http://schemas.microsoft.com/office/powerpoint/2010/main" val="3180318735"/>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96ABD4-CE8E-4314-ABE7-5A4CF89700C5}"/>
              </a:ext>
            </a:extLst>
          </p:cNvPr>
          <p:cNvSpPr>
            <a:spLocks noGrp="1"/>
          </p:cNvSpPr>
          <p:nvPr>
            <p:ph type="title"/>
          </p:nvPr>
        </p:nvSpPr>
        <p:spPr>
          <a:xfrm>
            <a:off x="1148861" y="539261"/>
            <a:ext cx="8431497" cy="691662"/>
          </a:xfrm>
        </p:spPr>
        <p:txBody>
          <a:bodyPr>
            <a:normAutofit fontScale="90000"/>
          </a:bodyPr>
          <a:lstStyle/>
          <a:p>
            <a:r>
              <a:rPr lang="en-IN" dirty="0">
                <a:solidFill>
                  <a:schemeClr val="accent2">
                    <a:lumMod val="50000"/>
                  </a:schemeClr>
                </a:solidFill>
                <a:latin typeface="Footlight MT Light" panose="0204060206030A020304" pitchFamily="18" charset="0"/>
              </a:rPr>
              <a:t>USER AND MECHANIC DETAILS IN DATABASE </a:t>
            </a:r>
            <a:endParaRPr lang="en-IN" dirty="0"/>
          </a:p>
        </p:txBody>
      </p:sp>
      <p:pic>
        <p:nvPicPr>
          <p:cNvPr id="4" name="Picture 3">
            <a:extLst>
              <a:ext uri="{FF2B5EF4-FFF2-40B4-BE49-F238E27FC236}">
                <a16:creationId xmlns:a16="http://schemas.microsoft.com/office/drawing/2014/main" id="{A5B5B4AC-19B6-48EA-8182-96B222D6F7A4}"/>
              </a:ext>
            </a:extLst>
          </p:cNvPr>
          <p:cNvPicPr>
            <a:picLocks noChangeAspect="1"/>
          </p:cNvPicPr>
          <p:nvPr/>
        </p:nvPicPr>
        <p:blipFill rotWithShape="1">
          <a:blip r:embed="rId2"/>
          <a:srcRect t="7117" r="14357" b="8389"/>
          <a:stretch/>
        </p:blipFill>
        <p:spPr>
          <a:xfrm>
            <a:off x="1148861" y="1723291"/>
            <a:ext cx="8042032" cy="4958863"/>
          </a:xfrm>
          <a:prstGeom prst="rect">
            <a:avLst/>
          </a:prstGeom>
        </p:spPr>
      </p:pic>
      <p:sp>
        <p:nvSpPr>
          <p:cNvPr id="5" name="TextBox 4">
            <a:extLst>
              <a:ext uri="{FF2B5EF4-FFF2-40B4-BE49-F238E27FC236}">
                <a16:creationId xmlns:a16="http://schemas.microsoft.com/office/drawing/2014/main" id="{CB48258C-8C6B-4B08-8CA8-A755905A90EA}"/>
              </a:ext>
            </a:extLst>
          </p:cNvPr>
          <p:cNvSpPr txBox="1"/>
          <p:nvPr/>
        </p:nvSpPr>
        <p:spPr>
          <a:xfrm>
            <a:off x="1266092" y="1230923"/>
            <a:ext cx="3657600" cy="369332"/>
          </a:xfrm>
          <a:prstGeom prst="rect">
            <a:avLst/>
          </a:prstGeom>
          <a:noFill/>
        </p:spPr>
        <p:txBody>
          <a:bodyPr wrap="square" rtlCol="0">
            <a:spAutoFit/>
          </a:bodyPr>
          <a:lstStyle/>
          <a:p>
            <a:pPr marL="285750" indent="-285750">
              <a:buFont typeface="Wingdings" panose="05000000000000000000" pitchFamily="2" charset="2"/>
              <a:buChar char="v"/>
            </a:pPr>
            <a:r>
              <a:rPr lang="en-IN" dirty="0"/>
              <a:t>After completion of the work </a:t>
            </a:r>
          </a:p>
        </p:txBody>
      </p:sp>
    </p:spTree>
    <p:extLst>
      <p:ext uri="{BB962C8B-B14F-4D97-AF65-F5344CB8AC3E}">
        <p14:creationId xmlns:p14="http://schemas.microsoft.com/office/powerpoint/2010/main" val="1061483787"/>
      </p:ext>
    </p:extLst>
  </p:cSld>
  <p:clrMapOvr>
    <a:masterClrMapping/>
  </p:clrMapOvr>
  <mc:AlternateContent xmlns:mc="http://schemas.openxmlformats.org/markup-compatibility/2006" xmlns:p14="http://schemas.microsoft.com/office/powerpoint/2010/main">
    <mc:Choice Requires="p14">
      <p:transition spd="slow" p14:dur="3000">
        <p14:shred/>
      </p:transition>
    </mc:Choice>
    <mc:Fallback xmlns="">
      <p:transition spd="slow">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DD0C07-F3D8-4D4F-8F30-8C155116091C}"/>
              </a:ext>
            </a:extLst>
          </p:cNvPr>
          <p:cNvSpPr>
            <a:spLocks noGrp="1"/>
          </p:cNvSpPr>
          <p:nvPr>
            <p:ph type="title"/>
          </p:nvPr>
        </p:nvSpPr>
        <p:spPr>
          <a:xfrm>
            <a:off x="677334" y="609600"/>
            <a:ext cx="8146626" cy="574431"/>
          </a:xfrm>
        </p:spPr>
        <p:txBody>
          <a:bodyPr>
            <a:normAutofit fontScale="90000"/>
          </a:bodyPr>
          <a:lstStyle/>
          <a:p>
            <a:pPr algn="ctr"/>
            <a:r>
              <a:rPr lang="en-IN" dirty="0">
                <a:solidFill>
                  <a:schemeClr val="accent2">
                    <a:lumMod val="50000"/>
                  </a:schemeClr>
                </a:solidFill>
                <a:latin typeface="Footlight MT Light" panose="0204060206030A020304" pitchFamily="18" charset="0"/>
              </a:rPr>
              <a:t>MECHANIC DENIES SERVICE </a:t>
            </a:r>
            <a:endParaRPr lang="en-IN" dirty="0"/>
          </a:p>
        </p:txBody>
      </p:sp>
      <p:pic>
        <p:nvPicPr>
          <p:cNvPr id="4" name="Picture 3">
            <a:extLst>
              <a:ext uri="{FF2B5EF4-FFF2-40B4-BE49-F238E27FC236}">
                <a16:creationId xmlns:a16="http://schemas.microsoft.com/office/drawing/2014/main" id="{CD8389E3-A3A6-4B87-AD2A-5849724F3027}"/>
              </a:ext>
            </a:extLst>
          </p:cNvPr>
          <p:cNvPicPr>
            <a:picLocks noChangeAspect="1"/>
          </p:cNvPicPr>
          <p:nvPr/>
        </p:nvPicPr>
        <p:blipFill>
          <a:blip r:embed="rId2"/>
          <a:stretch>
            <a:fillRect/>
          </a:stretch>
        </p:blipFill>
        <p:spPr>
          <a:xfrm>
            <a:off x="3305907" y="1390650"/>
            <a:ext cx="7655170" cy="4857750"/>
          </a:xfrm>
          <a:prstGeom prst="rect">
            <a:avLst/>
          </a:prstGeom>
        </p:spPr>
      </p:pic>
      <p:sp>
        <p:nvSpPr>
          <p:cNvPr id="5" name="TextBox 4">
            <a:extLst>
              <a:ext uri="{FF2B5EF4-FFF2-40B4-BE49-F238E27FC236}">
                <a16:creationId xmlns:a16="http://schemas.microsoft.com/office/drawing/2014/main" id="{4A4F22EE-15F8-43EB-8BA5-53EFACFC9374}"/>
              </a:ext>
            </a:extLst>
          </p:cNvPr>
          <p:cNvSpPr txBox="1"/>
          <p:nvPr/>
        </p:nvSpPr>
        <p:spPr>
          <a:xfrm>
            <a:off x="808892" y="1887415"/>
            <a:ext cx="1793631" cy="3416320"/>
          </a:xfrm>
          <a:prstGeom prst="rect">
            <a:avLst/>
          </a:prstGeom>
          <a:noFill/>
        </p:spPr>
        <p:txBody>
          <a:bodyPr wrap="square" rtlCol="0">
            <a:spAutoFit/>
          </a:bodyPr>
          <a:lstStyle/>
          <a:p>
            <a:pPr marL="285750" indent="-285750">
              <a:buFont typeface="Wingdings" panose="05000000000000000000" pitchFamily="2" charset="2"/>
              <a:buChar char="v"/>
            </a:pPr>
            <a:r>
              <a:rPr lang="en-IN" dirty="0"/>
              <a:t>In case , the mechanic denies service, the details of the next available mechanic in the user’s locality will be displayed to the user.</a:t>
            </a:r>
          </a:p>
        </p:txBody>
      </p:sp>
    </p:spTree>
    <p:extLst>
      <p:ext uri="{BB962C8B-B14F-4D97-AF65-F5344CB8AC3E}">
        <p14:creationId xmlns:p14="http://schemas.microsoft.com/office/powerpoint/2010/main" val="2357042611"/>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4A8F3-A53B-48A0-B77D-1BA29E6A5F52}"/>
              </a:ext>
            </a:extLst>
          </p:cNvPr>
          <p:cNvSpPr>
            <a:spLocks noGrp="1"/>
          </p:cNvSpPr>
          <p:nvPr>
            <p:ph type="title"/>
          </p:nvPr>
        </p:nvSpPr>
        <p:spPr/>
        <p:txBody>
          <a:bodyPr/>
          <a:lstStyle/>
          <a:p>
            <a:r>
              <a:rPr lang="en-IN" dirty="0">
                <a:solidFill>
                  <a:schemeClr val="accent2">
                    <a:lumMod val="50000"/>
                  </a:schemeClr>
                </a:solidFill>
                <a:latin typeface="Footlight MT Light" panose="0204060206030A020304" pitchFamily="18" charset="0"/>
              </a:rPr>
              <a:t>CUSTOMER CANCELS REQUEST </a:t>
            </a:r>
            <a:endParaRPr lang="en-IN" dirty="0"/>
          </a:p>
        </p:txBody>
      </p:sp>
      <p:pic>
        <p:nvPicPr>
          <p:cNvPr id="4" name="Picture 3">
            <a:extLst>
              <a:ext uri="{FF2B5EF4-FFF2-40B4-BE49-F238E27FC236}">
                <a16:creationId xmlns:a16="http://schemas.microsoft.com/office/drawing/2014/main" id="{27F59A72-59A5-4B5B-9525-2F782CCB6BBF}"/>
              </a:ext>
            </a:extLst>
          </p:cNvPr>
          <p:cNvPicPr>
            <a:picLocks noChangeAspect="1"/>
          </p:cNvPicPr>
          <p:nvPr/>
        </p:nvPicPr>
        <p:blipFill rotWithShape="1">
          <a:blip r:embed="rId2"/>
          <a:srcRect t="6423" r="13838" b="7937"/>
          <a:stretch/>
        </p:blipFill>
        <p:spPr>
          <a:xfrm>
            <a:off x="677334" y="1441939"/>
            <a:ext cx="7737232" cy="4806461"/>
          </a:xfrm>
          <a:prstGeom prst="rect">
            <a:avLst/>
          </a:prstGeom>
        </p:spPr>
      </p:pic>
    </p:spTree>
    <p:extLst>
      <p:ext uri="{BB962C8B-B14F-4D97-AF65-F5344CB8AC3E}">
        <p14:creationId xmlns:p14="http://schemas.microsoft.com/office/powerpoint/2010/main" val="425077113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2AF937D-CB5B-4970-9D6B-FC0ED35DB29E}"/>
              </a:ext>
            </a:extLst>
          </p:cNvPr>
          <p:cNvSpPr/>
          <p:nvPr/>
        </p:nvSpPr>
        <p:spPr>
          <a:xfrm>
            <a:off x="1097280" y="2137410"/>
            <a:ext cx="8298180" cy="3046988"/>
          </a:xfrm>
          <a:prstGeom prst="rect">
            <a:avLst/>
          </a:prstGeom>
        </p:spPr>
        <p:txBody>
          <a:bodyPr wrap="square">
            <a:spAutoFit/>
          </a:bodyPr>
          <a:lstStyle/>
          <a:p>
            <a:pPr marL="285750" indent="-285750">
              <a:buFont typeface="Wingdings" panose="05000000000000000000" pitchFamily="2" charset="2"/>
              <a:buChar char="v"/>
            </a:pPr>
            <a:r>
              <a:rPr lang="en-US" sz="2000" dirty="0"/>
              <a:t>Faster access to mechanics.</a:t>
            </a:r>
          </a:p>
          <a:p>
            <a:pPr marL="285750" indent="-285750">
              <a:buFont typeface="Wingdings" panose="05000000000000000000" pitchFamily="2" charset="2"/>
              <a:buChar char="v"/>
            </a:pPr>
            <a:r>
              <a:rPr lang="en-US" sz="2000" dirty="0"/>
              <a:t>24*7 accessibility.</a:t>
            </a:r>
          </a:p>
          <a:p>
            <a:pPr marL="285750" indent="-285750">
              <a:buFont typeface="Wingdings" panose="05000000000000000000" pitchFamily="2" charset="2"/>
              <a:buChar char="v"/>
            </a:pPr>
            <a:r>
              <a:rPr lang="en-US" sz="2000" dirty="0"/>
              <a:t>More secured.</a:t>
            </a:r>
          </a:p>
          <a:p>
            <a:pPr marL="285750" indent="-285750">
              <a:buFont typeface="Wingdings" panose="05000000000000000000" pitchFamily="2" charset="2"/>
              <a:buChar char="v"/>
            </a:pPr>
            <a:r>
              <a:rPr lang="en-US" sz="2000" dirty="0"/>
              <a:t>Saves time</a:t>
            </a:r>
          </a:p>
          <a:p>
            <a:pPr marL="285750" indent="-285750">
              <a:buFont typeface="Wingdings" panose="05000000000000000000" pitchFamily="2" charset="2"/>
              <a:buChar char="v"/>
            </a:pPr>
            <a:r>
              <a:rPr lang="en-US" sz="2000" dirty="0"/>
              <a:t>Easy to use</a:t>
            </a:r>
          </a:p>
          <a:p>
            <a:pPr marL="285750" indent="-285750">
              <a:buFont typeface="Wingdings" panose="05000000000000000000" pitchFamily="2" charset="2"/>
              <a:buChar char="v"/>
            </a:pPr>
            <a:r>
              <a:rPr lang="en-US" sz="2000" dirty="0"/>
              <a:t>Ubiquitous</a:t>
            </a:r>
          </a:p>
          <a:p>
            <a:r>
              <a:rPr lang="en-US" dirty="0"/>
              <a:t/>
            </a:r>
            <a:br>
              <a:rPr lang="en-US" dirty="0"/>
            </a:br>
            <a:endParaRPr lang="en-US" dirty="0"/>
          </a:p>
          <a:p>
            <a:pPr marL="285750" indent="-285750">
              <a:buFont typeface="Wingdings" panose="05000000000000000000" pitchFamily="2" charset="2"/>
              <a:buChar char="v"/>
            </a:pPr>
            <a:endParaRPr lang="en-US" dirty="0"/>
          </a:p>
          <a:p>
            <a:endParaRPr lang="en-US" dirty="0"/>
          </a:p>
        </p:txBody>
      </p:sp>
      <p:sp>
        <p:nvSpPr>
          <p:cNvPr id="3" name="TextBox 2">
            <a:extLst>
              <a:ext uri="{FF2B5EF4-FFF2-40B4-BE49-F238E27FC236}">
                <a16:creationId xmlns:a16="http://schemas.microsoft.com/office/drawing/2014/main" id="{C8BDDEE7-FC7F-4CA8-A8E2-047BA170F8B0}"/>
              </a:ext>
            </a:extLst>
          </p:cNvPr>
          <p:cNvSpPr txBox="1"/>
          <p:nvPr/>
        </p:nvSpPr>
        <p:spPr>
          <a:xfrm>
            <a:off x="1097280" y="1143000"/>
            <a:ext cx="4720590" cy="646331"/>
          </a:xfrm>
          <a:prstGeom prst="rect">
            <a:avLst/>
          </a:prstGeom>
          <a:noFill/>
        </p:spPr>
        <p:txBody>
          <a:bodyPr wrap="square" rtlCol="0">
            <a:spAutoFit/>
          </a:bodyPr>
          <a:lstStyle/>
          <a:p>
            <a:r>
              <a:rPr lang="en-US" sz="3600" dirty="0">
                <a:solidFill>
                  <a:schemeClr val="accent3">
                    <a:lumMod val="50000"/>
                  </a:schemeClr>
                </a:solidFill>
                <a:latin typeface="Footlight MT Light" panose="0204060206030A020304" pitchFamily="18" charset="0"/>
              </a:rPr>
              <a:t>BENEFITS</a:t>
            </a:r>
            <a:r>
              <a:rPr lang="en-US" sz="3200" dirty="0">
                <a:latin typeface="Footlight MT Light" panose="0204060206030A020304" pitchFamily="18" charset="0"/>
              </a:rPr>
              <a:t> </a:t>
            </a:r>
            <a:endParaRPr lang="en-IN" sz="3200" dirty="0">
              <a:latin typeface="Footlight MT Light" panose="0204060206030A020304" pitchFamily="18" charset="0"/>
            </a:endParaRPr>
          </a:p>
        </p:txBody>
      </p:sp>
    </p:spTree>
    <p:extLst>
      <p:ext uri="{BB962C8B-B14F-4D97-AF65-F5344CB8AC3E}">
        <p14:creationId xmlns:p14="http://schemas.microsoft.com/office/powerpoint/2010/main" val="173608958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D51DAD-BDD1-4BE7-BF50-B432529EBA61}"/>
              </a:ext>
            </a:extLst>
          </p:cNvPr>
          <p:cNvSpPr>
            <a:spLocks noGrp="1"/>
          </p:cNvSpPr>
          <p:nvPr>
            <p:ph type="title"/>
          </p:nvPr>
        </p:nvSpPr>
        <p:spPr/>
        <p:txBody>
          <a:bodyPr/>
          <a:lstStyle/>
          <a:p>
            <a:r>
              <a:rPr lang="en-IN" dirty="0">
                <a:solidFill>
                  <a:schemeClr val="accent2">
                    <a:lumMod val="50000"/>
                  </a:schemeClr>
                </a:solidFill>
                <a:latin typeface="Footlight MT Light" panose="0204060206030A020304" pitchFamily="18" charset="0"/>
              </a:rPr>
              <a:t>FUTURE ENHANCEMENTS</a:t>
            </a:r>
            <a:endParaRPr lang="en-IN" dirty="0"/>
          </a:p>
        </p:txBody>
      </p:sp>
      <p:sp>
        <p:nvSpPr>
          <p:cNvPr id="3" name="TextBox 2">
            <a:extLst>
              <a:ext uri="{FF2B5EF4-FFF2-40B4-BE49-F238E27FC236}">
                <a16:creationId xmlns:a16="http://schemas.microsoft.com/office/drawing/2014/main" id="{D85A4048-83DC-447B-9C98-776D280E3288}"/>
              </a:ext>
            </a:extLst>
          </p:cNvPr>
          <p:cNvSpPr txBox="1"/>
          <p:nvPr/>
        </p:nvSpPr>
        <p:spPr>
          <a:xfrm>
            <a:off x="1590261" y="1736035"/>
            <a:ext cx="4823791" cy="1661993"/>
          </a:xfrm>
          <a:prstGeom prst="rect">
            <a:avLst/>
          </a:prstGeom>
          <a:noFill/>
        </p:spPr>
        <p:txBody>
          <a:bodyPr wrap="square" rtlCol="0">
            <a:spAutoFit/>
          </a:bodyPr>
          <a:lstStyle/>
          <a:p>
            <a:pPr marL="285750" indent="-285750">
              <a:buFont typeface="Wingdings" panose="05000000000000000000" pitchFamily="2" charset="2"/>
              <a:buChar char="v"/>
            </a:pPr>
            <a:r>
              <a:rPr lang="en-IN" sz="2800" dirty="0"/>
              <a:t>Customer calling</a:t>
            </a:r>
          </a:p>
          <a:p>
            <a:pPr marL="285750" indent="-285750">
              <a:buFont typeface="Wingdings" panose="05000000000000000000" pitchFamily="2" charset="2"/>
              <a:buChar char="v"/>
            </a:pPr>
            <a:r>
              <a:rPr lang="en-IN" sz="2800" dirty="0"/>
              <a:t>Review Systems</a:t>
            </a:r>
          </a:p>
          <a:p>
            <a:pPr marL="285750" indent="-285750">
              <a:buFont typeface="Wingdings" panose="05000000000000000000" pitchFamily="2" charset="2"/>
              <a:buChar char="v"/>
            </a:pPr>
            <a:r>
              <a:rPr lang="en-IN" sz="2800" dirty="0"/>
              <a:t>Payments </a:t>
            </a:r>
          </a:p>
          <a:p>
            <a:pPr marL="285750" indent="-285750">
              <a:buFont typeface="Wingdings" panose="05000000000000000000" pitchFamily="2" charset="2"/>
              <a:buChar char="v"/>
            </a:pPr>
            <a:endParaRPr lang="en-IN" dirty="0"/>
          </a:p>
        </p:txBody>
      </p:sp>
    </p:spTree>
    <p:extLst>
      <p:ext uri="{BB962C8B-B14F-4D97-AF65-F5344CB8AC3E}">
        <p14:creationId xmlns:p14="http://schemas.microsoft.com/office/powerpoint/2010/main" val="2053516546"/>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89cda59f0334f74467cd4ebb9681b840--biker-style-motorcycle-gear (1).jpg">
            <a:extLst>
              <a:ext uri="{FF2B5EF4-FFF2-40B4-BE49-F238E27FC236}">
                <a16:creationId xmlns:a16="http://schemas.microsoft.com/office/drawing/2014/main" id="{9BD48039-7FDC-4DEE-9611-CC4330EB5F3A}"/>
              </a:ext>
            </a:extLst>
          </p:cNvPr>
          <p:cNvPicPr>
            <a:picLocks noChangeAspect="1"/>
          </p:cNvPicPr>
          <p:nvPr/>
        </p:nvPicPr>
        <p:blipFill>
          <a:blip r:embed="rId2"/>
          <a:srcRect b="3226"/>
          <a:stretch>
            <a:fillRect/>
          </a:stretch>
        </p:blipFill>
        <p:spPr>
          <a:xfrm>
            <a:off x="994410" y="285750"/>
            <a:ext cx="9144000" cy="4572000"/>
          </a:xfrm>
          <a:prstGeom prst="rect">
            <a:avLst/>
          </a:prstGeom>
        </p:spPr>
      </p:pic>
      <p:sp>
        <p:nvSpPr>
          <p:cNvPr id="5" name="TextBox 4">
            <a:extLst>
              <a:ext uri="{FF2B5EF4-FFF2-40B4-BE49-F238E27FC236}">
                <a16:creationId xmlns:a16="http://schemas.microsoft.com/office/drawing/2014/main" id="{20E8C678-B9A6-4C5C-B445-8988B7662C80}"/>
              </a:ext>
            </a:extLst>
          </p:cNvPr>
          <p:cNvSpPr txBox="1"/>
          <p:nvPr/>
        </p:nvSpPr>
        <p:spPr>
          <a:xfrm>
            <a:off x="1588770" y="5372100"/>
            <a:ext cx="8343900" cy="677108"/>
          </a:xfrm>
          <a:prstGeom prst="rect">
            <a:avLst/>
          </a:prstGeom>
          <a:noFill/>
        </p:spPr>
        <p:txBody>
          <a:bodyPr wrap="square" rtlCol="0">
            <a:spAutoFit/>
          </a:bodyPr>
          <a:lstStyle/>
          <a:p>
            <a:r>
              <a:rPr lang="en-US" sz="2000" b="1" dirty="0">
                <a:latin typeface="Footlight MT Light" panose="0204060206030A020304" pitchFamily="18" charset="0"/>
              </a:rPr>
              <a:t>ARE  YOU  STUCK  ?</a:t>
            </a:r>
          </a:p>
          <a:p>
            <a:r>
              <a:rPr lang="en-US" b="1" dirty="0">
                <a:latin typeface="Footlight MT Light" panose="0204060206030A020304" pitchFamily="18" charset="0"/>
              </a:rPr>
              <a:t>Be it day or night , we find you, solve the bike problem and get you moving again…</a:t>
            </a:r>
          </a:p>
        </p:txBody>
      </p:sp>
    </p:spTree>
    <p:extLst>
      <p:ext uri="{BB962C8B-B14F-4D97-AF65-F5344CB8AC3E}">
        <p14:creationId xmlns:p14="http://schemas.microsoft.com/office/powerpoint/2010/main" val="698405121"/>
      </p:ext>
    </p:extLst>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grpId="0" nodeType="clickEffect">
                                  <p:stCondLst>
                                    <p:cond delay="0"/>
                                  </p:stCondLst>
                                  <p:childTnLst>
                                    <p:animEffect transition="out" filter="fade">
                                      <p:cBhvr>
                                        <p:cTn id="6" dur="500" tmFilter="0, 0; .2, .5; .8, .5; 1, 0"/>
                                        <p:tgtEl>
                                          <p:spTgt spid="5"/>
                                        </p:tgtEl>
                                      </p:cBhvr>
                                    </p:animEffect>
                                    <p:animScale>
                                      <p:cBhvr>
                                        <p:cTn id="7"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6CF6B2F0-0EB3-40D4-AAF8-D58DA0C2D29F}"/>
              </a:ext>
            </a:extLst>
          </p:cNvPr>
          <p:cNvSpPr>
            <a:spLocks noGrp="1"/>
          </p:cNvSpPr>
          <p:nvPr>
            <p:ph type="title"/>
          </p:nvPr>
        </p:nvSpPr>
        <p:spPr>
          <a:xfrm>
            <a:off x="677335" y="1338470"/>
            <a:ext cx="7089914" cy="314740"/>
          </a:xfrm>
        </p:spPr>
        <p:txBody>
          <a:bodyPr>
            <a:normAutofit fontScale="90000"/>
          </a:bodyPr>
          <a:lstStyle/>
          <a:p>
            <a:r>
              <a:rPr lang="en-IN" dirty="0">
                <a:solidFill>
                  <a:schemeClr val="accent5">
                    <a:lumMod val="50000"/>
                  </a:schemeClr>
                </a:solidFill>
                <a:latin typeface="Footlight MT Light" panose="0204060206030A020304" pitchFamily="18" charset="0"/>
              </a:rPr>
              <a:t>INTRODUCTION</a:t>
            </a:r>
            <a:r>
              <a:rPr lang="en-IN" dirty="0">
                <a:latin typeface="Footlight MT Light" panose="0204060206030A020304" pitchFamily="18" charset="0"/>
              </a:rPr>
              <a:t/>
            </a:r>
            <a:br>
              <a:rPr lang="en-IN" dirty="0">
                <a:latin typeface="Footlight MT Light" panose="0204060206030A020304" pitchFamily="18" charset="0"/>
              </a:rPr>
            </a:br>
            <a:endParaRPr lang="en-IN" dirty="0">
              <a:latin typeface="Footlight MT Light" panose="0204060206030A020304" pitchFamily="18" charset="0"/>
            </a:endParaRPr>
          </a:p>
        </p:txBody>
      </p:sp>
      <p:sp>
        <p:nvSpPr>
          <p:cNvPr id="9" name="Text Placeholder 8">
            <a:extLst>
              <a:ext uri="{FF2B5EF4-FFF2-40B4-BE49-F238E27FC236}">
                <a16:creationId xmlns:a16="http://schemas.microsoft.com/office/drawing/2014/main" id="{2F35542C-D7BB-415A-AC27-20C146EEE5FF}"/>
              </a:ext>
            </a:extLst>
          </p:cNvPr>
          <p:cNvSpPr>
            <a:spLocks noGrp="1"/>
          </p:cNvSpPr>
          <p:nvPr>
            <p:ph type="body" idx="1"/>
          </p:nvPr>
        </p:nvSpPr>
        <p:spPr>
          <a:xfrm>
            <a:off x="677335" y="1232452"/>
            <a:ext cx="8596668" cy="4808910"/>
          </a:xfrm>
        </p:spPr>
        <p:txBody>
          <a:bodyPr>
            <a:normAutofit/>
          </a:bodyPr>
          <a:lstStyle/>
          <a:p>
            <a:pPr marL="285750" indent="-285750">
              <a:buFont typeface="Wingdings" panose="05000000000000000000" pitchFamily="2" charset="2"/>
              <a:buChar char="v"/>
            </a:pPr>
            <a:r>
              <a:rPr lang="en-US" dirty="0"/>
              <a:t>Earlier motorists were able to carry out minor repairs themselves, but as the complications in automobiles increased, this became more difficult to carry out successfully. </a:t>
            </a:r>
          </a:p>
          <a:p>
            <a:pPr marL="285750" indent="-285750">
              <a:buFont typeface="Wingdings" panose="05000000000000000000" pitchFamily="2" charset="2"/>
              <a:buChar char="v"/>
            </a:pPr>
            <a:r>
              <a:rPr lang="en-US" dirty="0"/>
              <a:t>If your motorcycle breaks down due to a minor mechanical or electrical fault an immediate repair on the spot is deemed if possible, service on wheels shall assist the user by arranging for a mechanic to reach the breakdown location. </a:t>
            </a:r>
          </a:p>
          <a:p>
            <a:pPr marL="285750" indent="-285750">
              <a:buFont typeface="Wingdings" panose="05000000000000000000" pitchFamily="2" charset="2"/>
              <a:buChar char="v"/>
            </a:pPr>
            <a:r>
              <a:rPr lang="en-US" dirty="0"/>
              <a:t>However, the cost of material and spare parts, if required, to repair the motorcycle on the spot and any other incidental conveyance to obtain such material and spare parts, will have to be borne by the user.</a:t>
            </a:r>
          </a:p>
          <a:p>
            <a:pPr marL="285750" indent="-285750">
              <a:buFont typeface="Wingdings" panose="05000000000000000000" pitchFamily="2" charset="2"/>
              <a:buChar char="v"/>
            </a:pPr>
            <a:r>
              <a:rPr lang="en-US" dirty="0"/>
              <a:t>We have used the following online API’s in this app : </a:t>
            </a:r>
            <a:r>
              <a:rPr lang="en-US" dirty="0">
                <a:solidFill>
                  <a:srgbClr val="C00000"/>
                </a:solidFill>
              </a:rPr>
              <a:t>Map Activity, Maven and </a:t>
            </a:r>
            <a:r>
              <a:rPr lang="en-US" dirty="0" err="1">
                <a:solidFill>
                  <a:srgbClr val="C00000"/>
                </a:solidFill>
              </a:rPr>
              <a:t>StickySwitch</a:t>
            </a:r>
            <a:r>
              <a:rPr lang="en-US" dirty="0">
                <a:solidFill>
                  <a:srgbClr val="C00000"/>
                </a:solidFill>
              </a:rPr>
              <a:t> Repository on GitHub. </a:t>
            </a:r>
          </a:p>
          <a:p>
            <a:pPr marL="285750" indent="-285750">
              <a:buFont typeface="Wingdings" panose="05000000000000000000" pitchFamily="2" charset="2"/>
              <a:buChar char="v"/>
            </a:pPr>
            <a:r>
              <a:rPr lang="en-US" dirty="0"/>
              <a:t>This project involves </a:t>
            </a:r>
            <a:r>
              <a:rPr lang="en-US" dirty="0">
                <a:solidFill>
                  <a:srgbClr val="C00000"/>
                </a:solidFill>
              </a:rPr>
              <a:t>two apps </a:t>
            </a:r>
            <a:r>
              <a:rPr lang="en-US" dirty="0"/>
              <a:t>, one for the </a:t>
            </a:r>
            <a:r>
              <a:rPr lang="en-US" dirty="0">
                <a:solidFill>
                  <a:srgbClr val="C00000"/>
                </a:solidFill>
              </a:rPr>
              <a:t>MECHANIC</a:t>
            </a:r>
            <a:r>
              <a:rPr lang="en-US" dirty="0"/>
              <a:t> and the other for the </a:t>
            </a:r>
            <a:r>
              <a:rPr lang="en-US" dirty="0">
                <a:solidFill>
                  <a:srgbClr val="C00000"/>
                </a:solidFill>
              </a:rPr>
              <a:t>CLIENT.</a:t>
            </a:r>
          </a:p>
          <a:p>
            <a:pPr marL="285750" indent="-285750">
              <a:buClr>
                <a:schemeClr val="tx2">
                  <a:lumMod val="50000"/>
                </a:schemeClr>
              </a:buClr>
              <a:buFont typeface="Wingdings" panose="05000000000000000000" pitchFamily="2" charset="2"/>
              <a:buChar char="v"/>
            </a:pPr>
            <a:endParaRPr lang="en-IN" dirty="0"/>
          </a:p>
        </p:txBody>
      </p:sp>
    </p:spTree>
    <p:extLst>
      <p:ext uri="{BB962C8B-B14F-4D97-AF65-F5344CB8AC3E}">
        <p14:creationId xmlns:p14="http://schemas.microsoft.com/office/powerpoint/2010/main" val="353012477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3">
            <a:extLst>
              <a:ext uri="{FF2B5EF4-FFF2-40B4-BE49-F238E27FC236}">
                <a16:creationId xmlns:a16="http://schemas.microsoft.com/office/drawing/2014/main" id="{AE96D672-785A-4255-B51E-704396F9860A}"/>
              </a:ext>
            </a:extLst>
          </p:cNvPr>
          <p:cNvSpPr>
            <a:spLocks noGrp="1"/>
          </p:cNvSpPr>
          <p:nvPr>
            <p:ph type="title"/>
          </p:nvPr>
        </p:nvSpPr>
        <p:spPr/>
        <p:txBody>
          <a:bodyPr>
            <a:normAutofit/>
          </a:bodyPr>
          <a:lstStyle/>
          <a:p>
            <a:pPr algn="ctr"/>
            <a:r>
              <a:rPr lang="en-IN" sz="4000" dirty="0">
                <a:solidFill>
                  <a:schemeClr val="accent2">
                    <a:lumMod val="50000"/>
                  </a:schemeClr>
                </a:solidFill>
                <a:latin typeface="Footlight MT Light" panose="0204060206030A020304" pitchFamily="18" charset="0"/>
              </a:rPr>
              <a:t>MECHANIC REGISTRATION</a:t>
            </a:r>
          </a:p>
        </p:txBody>
      </p:sp>
      <p:sp>
        <p:nvSpPr>
          <p:cNvPr id="9" name="TextBox 8">
            <a:extLst>
              <a:ext uri="{FF2B5EF4-FFF2-40B4-BE49-F238E27FC236}">
                <a16:creationId xmlns:a16="http://schemas.microsoft.com/office/drawing/2014/main" id="{D68FB5D3-BA98-4B7A-A062-430669AE19B1}"/>
              </a:ext>
            </a:extLst>
          </p:cNvPr>
          <p:cNvSpPr txBox="1"/>
          <p:nvPr/>
        </p:nvSpPr>
        <p:spPr>
          <a:xfrm>
            <a:off x="677335" y="1930399"/>
            <a:ext cx="3280890" cy="3139321"/>
          </a:xfrm>
          <a:prstGeom prst="rect">
            <a:avLst/>
          </a:prstGeom>
          <a:noFill/>
        </p:spPr>
        <p:txBody>
          <a:bodyPr wrap="square" rtlCol="0">
            <a:spAutoFit/>
          </a:bodyPr>
          <a:lstStyle/>
          <a:p>
            <a:r>
              <a:rPr lang="en-IN" dirty="0">
                <a:latin typeface="+mj-lt"/>
              </a:rPr>
              <a:t>Registration Process</a:t>
            </a:r>
          </a:p>
          <a:p>
            <a:endParaRPr lang="en-IN" dirty="0"/>
          </a:p>
          <a:p>
            <a:pPr marL="285750" indent="-285750">
              <a:buFont typeface="Wingdings" panose="05000000000000000000" pitchFamily="2" charset="2"/>
              <a:buChar char="ü"/>
            </a:pPr>
            <a:r>
              <a:rPr lang="en-IN" dirty="0">
                <a:solidFill>
                  <a:srgbClr val="C00000"/>
                </a:solidFill>
              </a:rPr>
              <a:t>Mechanic</a:t>
            </a:r>
            <a:r>
              <a:rPr lang="en-IN" dirty="0"/>
              <a:t> has to </a:t>
            </a:r>
            <a:r>
              <a:rPr lang="en-IN" dirty="0">
                <a:solidFill>
                  <a:srgbClr val="C00000"/>
                </a:solidFill>
              </a:rPr>
              <a:t>submit</a:t>
            </a:r>
            <a:r>
              <a:rPr lang="en-IN" dirty="0"/>
              <a:t> the </a:t>
            </a:r>
            <a:r>
              <a:rPr lang="en-IN" dirty="0">
                <a:solidFill>
                  <a:srgbClr val="C00000"/>
                </a:solidFill>
              </a:rPr>
              <a:t>necessary documents </a:t>
            </a:r>
            <a:r>
              <a:rPr lang="en-IN" dirty="0"/>
              <a:t>in the office.</a:t>
            </a:r>
          </a:p>
          <a:p>
            <a:pPr marL="285750" indent="-285750">
              <a:buFont typeface="Wingdings" panose="05000000000000000000" pitchFamily="2" charset="2"/>
              <a:buChar char="ü"/>
            </a:pPr>
            <a:r>
              <a:rPr lang="en-IN" dirty="0"/>
              <a:t>Documents will be </a:t>
            </a:r>
            <a:r>
              <a:rPr lang="en-IN" dirty="0">
                <a:solidFill>
                  <a:srgbClr val="C00000"/>
                </a:solidFill>
              </a:rPr>
              <a:t>verified</a:t>
            </a:r>
            <a:r>
              <a:rPr lang="en-IN" dirty="0"/>
              <a:t>.</a:t>
            </a:r>
          </a:p>
          <a:p>
            <a:pPr marL="285750" indent="-285750">
              <a:buFont typeface="Wingdings" panose="05000000000000000000" pitchFamily="2" charset="2"/>
              <a:buChar char="ü"/>
            </a:pPr>
            <a:r>
              <a:rPr lang="en-IN" dirty="0">
                <a:solidFill>
                  <a:srgbClr val="C00000"/>
                </a:solidFill>
              </a:rPr>
              <a:t>Admin registers </a:t>
            </a:r>
            <a:r>
              <a:rPr lang="en-IN" dirty="0"/>
              <a:t>the mechanic in the app.</a:t>
            </a:r>
          </a:p>
          <a:p>
            <a:pPr marL="285750" indent="-285750">
              <a:buFont typeface="Wingdings" panose="05000000000000000000" pitchFamily="2" charset="2"/>
              <a:buChar char="ü"/>
            </a:pPr>
            <a:endParaRPr lang="en-IN" dirty="0"/>
          </a:p>
          <a:p>
            <a:pPr marL="285750" indent="-285750">
              <a:buFont typeface="Wingdings" panose="05000000000000000000" pitchFamily="2" charset="2"/>
              <a:buChar char="ü"/>
            </a:pPr>
            <a:endParaRPr lang="en-IN" dirty="0"/>
          </a:p>
        </p:txBody>
      </p:sp>
      <p:pic>
        <p:nvPicPr>
          <p:cNvPr id="5" name="Picture 4">
            <a:extLst>
              <a:ext uri="{FF2B5EF4-FFF2-40B4-BE49-F238E27FC236}">
                <a16:creationId xmlns:a16="http://schemas.microsoft.com/office/drawing/2014/main" id="{2C6B68C2-4727-4FD2-9BA5-551BF764C362}"/>
              </a:ext>
            </a:extLst>
          </p:cNvPr>
          <p:cNvPicPr>
            <a:picLocks noChangeAspect="1"/>
          </p:cNvPicPr>
          <p:nvPr/>
        </p:nvPicPr>
        <p:blipFill>
          <a:blip r:embed="rId2"/>
          <a:stretch>
            <a:fillRect/>
          </a:stretch>
        </p:blipFill>
        <p:spPr>
          <a:xfrm>
            <a:off x="4802537" y="1513111"/>
            <a:ext cx="2890104" cy="5137963"/>
          </a:xfrm>
          <a:prstGeom prst="rect">
            <a:avLst/>
          </a:prstGeom>
        </p:spPr>
      </p:pic>
    </p:spTree>
    <p:extLst>
      <p:ext uri="{BB962C8B-B14F-4D97-AF65-F5344CB8AC3E}">
        <p14:creationId xmlns:p14="http://schemas.microsoft.com/office/powerpoint/2010/main" val="298591759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AE74A0-294D-4669-8AE7-A4F8205B13BB}"/>
              </a:ext>
            </a:extLst>
          </p:cNvPr>
          <p:cNvSpPr>
            <a:spLocks noGrp="1"/>
          </p:cNvSpPr>
          <p:nvPr>
            <p:ph type="title"/>
          </p:nvPr>
        </p:nvSpPr>
        <p:spPr/>
        <p:txBody>
          <a:bodyPr>
            <a:normAutofit/>
          </a:bodyPr>
          <a:lstStyle/>
          <a:p>
            <a:pPr algn="ctr"/>
            <a:r>
              <a:rPr lang="en-IN" sz="4000" dirty="0">
                <a:solidFill>
                  <a:schemeClr val="accent2">
                    <a:lumMod val="50000"/>
                  </a:schemeClr>
                </a:solidFill>
                <a:latin typeface="Footlight MT Light" panose="0204060206030A020304" pitchFamily="18" charset="0"/>
              </a:rPr>
              <a:t>MECHANIC</a:t>
            </a:r>
          </a:p>
        </p:txBody>
      </p:sp>
      <p:sp>
        <p:nvSpPr>
          <p:cNvPr id="12" name="TextBox 11">
            <a:extLst>
              <a:ext uri="{FF2B5EF4-FFF2-40B4-BE49-F238E27FC236}">
                <a16:creationId xmlns:a16="http://schemas.microsoft.com/office/drawing/2014/main" id="{76D9364D-174C-4A1B-A6C5-66EEBA1629FD}"/>
              </a:ext>
            </a:extLst>
          </p:cNvPr>
          <p:cNvSpPr txBox="1"/>
          <p:nvPr/>
        </p:nvSpPr>
        <p:spPr>
          <a:xfrm>
            <a:off x="2078754" y="1617701"/>
            <a:ext cx="1678488" cy="369332"/>
          </a:xfrm>
          <a:prstGeom prst="rect">
            <a:avLst/>
          </a:prstGeom>
          <a:noFill/>
        </p:spPr>
        <p:txBody>
          <a:bodyPr wrap="square" rtlCol="0">
            <a:spAutoFit/>
          </a:bodyPr>
          <a:lstStyle/>
          <a:p>
            <a:r>
              <a:rPr lang="en-IN" dirty="0"/>
              <a:t>LOGIN</a:t>
            </a:r>
          </a:p>
        </p:txBody>
      </p:sp>
      <p:sp>
        <p:nvSpPr>
          <p:cNvPr id="13" name="TextBox 12">
            <a:extLst>
              <a:ext uri="{FF2B5EF4-FFF2-40B4-BE49-F238E27FC236}">
                <a16:creationId xmlns:a16="http://schemas.microsoft.com/office/drawing/2014/main" id="{2C512347-D52B-4075-8C17-F505ED3FFBFA}"/>
              </a:ext>
            </a:extLst>
          </p:cNvPr>
          <p:cNvSpPr txBox="1"/>
          <p:nvPr/>
        </p:nvSpPr>
        <p:spPr>
          <a:xfrm>
            <a:off x="5295633" y="1617701"/>
            <a:ext cx="2811240" cy="369332"/>
          </a:xfrm>
          <a:prstGeom prst="rect">
            <a:avLst/>
          </a:prstGeom>
          <a:noFill/>
        </p:spPr>
        <p:txBody>
          <a:bodyPr wrap="square" rtlCol="0">
            <a:spAutoFit/>
          </a:bodyPr>
          <a:lstStyle/>
          <a:p>
            <a:r>
              <a:rPr lang="en-IN" dirty="0"/>
              <a:t>        SUCCESSFUL LOGIN</a:t>
            </a:r>
          </a:p>
        </p:txBody>
      </p:sp>
      <p:pic>
        <p:nvPicPr>
          <p:cNvPr id="16" name="Picture 15">
            <a:extLst>
              <a:ext uri="{FF2B5EF4-FFF2-40B4-BE49-F238E27FC236}">
                <a16:creationId xmlns:a16="http://schemas.microsoft.com/office/drawing/2014/main" id="{CC47D06E-F730-4964-8BCA-5333D71B1B5A}"/>
              </a:ext>
            </a:extLst>
          </p:cNvPr>
          <p:cNvPicPr>
            <a:picLocks noChangeAspect="1"/>
          </p:cNvPicPr>
          <p:nvPr/>
        </p:nvPicPr>
        <p:blipFill>
          <a:blip r:embed="rId2"/>
          <a:stretch>
            <a:fillRect/>
          </a:stretch>
        </p:blipFill>
        <p:spPr>
          <a:xfrm>
            <a:off x="1606354" y="2131646"/>
            <a:ext cx="2315674" cy="4116754"/>
          </a:xfrm>
          <a:prstGeom prst="rect">
            <a:avLst/>
          </a:prstGeom>
        </p:spPr>
      </p:pic>
      <p:pic>
        <p:nvPicPr>
          <p:cNvPr id="18" name="Picture 17">
            <a:extLst>
              <a:ext uri="{FF2B5EF4-FFF2-40B4-BE49-F238E27FC236}">
                <a16:creationId xmlns:a16="http://schemas.microsoft.com/office/drawing/2014/main" id="{DD4B5D39-3A56-4842-9C5B-907EC4FB33BF}"/>
              </a:ext>
            </a:extLst>
          </p:cNvPr>
          <p:cNvPicPr>
            <a:picLocks noChangeAspect="1"/>
          </p:cNvPicPr>
          <p:nvPr/>
        </p:nvPicPr>
        <p:blipFill>
          <a:blip r:embed="rId3"/>
          <a:stretch>
            <a:fillRect/>
          </a:stretch>
        </p:blipFill>
        <p:spPr>
          <a:xfrm>
            <a:off x="5791198" y="2131646"/>
            <a:ext cx="2315675" cy="4116755"/>
          </a:xfrm>
          <a:prstGeom prst="rect">
            <a:avLst/>
          </a:prstGeom>
        </p:spPr>
      </p:pic>
    </p:spTree>
    <p:extLst>
      <p:ext uri="{BB962C8B-B14F-4D97-AF65-F5344CB8AC3E}">
        <p14:creationId xmlns:p14="http://schemas.microsoft.com/office/powerpoint/2010/main" val="158468957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04D145-812E-466C-B0DF-060298EBEB50}"/>
              </a:ext>
            </a:extLst>
          </p:cNvPr>
          <p:cNvSpPr>
            <a:spLocks noGrp="1"/>
          </p:cNvSpPr>
          <p:nvPr>
            <p:ph type="title"/>
          </p:nvPr>
        </p:nvSpPr>
        <p:spPr/>
        <p:txBody>
          <a:bodyPr/>
          <a:lstStyle/>
          <a:p>
            <a:pPr algn="ctr"/>
            <a:r>
              <a:rPr lang="en-IN" sz="4000" dirty="0">
                <a:solidFill>
                  <a:schemeClr val="accent2">
                    <a:lumMod val="50000"/>
                  </a:schemeClr>
                </a:solidFill>
                <a:latin typeface="Footlight MT Light" panose="0204060206030A020304" pitchFamily="18" charset="0"/>
              </a:rPr>
              <a:t>USER REGISTRATION</a:t>
            </a:r>
            <a:endParaRPr lang="en-IN" dirty="0">
              <a:solidFill>
                <a:schemeClr val="accent3">
                  <a:lumMod val="50000"/>
                </a:schemeClr>
              </a:solidFill>
            </a:endParaRPr>
          </a:p>
        </p:txBody>
      </p:sp>
      <p:sp>
        <p:nvSpPr>
          <p:cNvPr id="3" name="TextBox 2">
            <a:extLst>
              <a:ext uri="{FF2B5EF4-FFF2-40B4-BE49-F238E27FC236}">
                <a16:creationId xmlns:a16="http://schemas.microsoft.com/office/drawing/2014/main" id="{CBE0B81C-AA2A-49E0-AFA1-FC8E1F1F28A7}"/>
              </a:ext>
            </a:extLst>
          </p:cNvPr>
          <p:cNvSpPr txBox="1"/>
          <p:nvPr/>
        </p:nvSpPr>
        <p:spPr>
          <a:xfrm>
            <a:off x="1398045" y="1377863"/>
            <a:ext cx="2065866" cy="375781"/>
          </a:xfrm>
          <a:prstGeom prst="rect">
            <a:avLst/>
          </a:prstGeom>
          <a:noFill/>
        </p:spPr>
        <p:txBody>
          <a:bodyPr wrap="square" rtlCol="0">
            <a:spAutoFit/>
          </a:bodyPr>
          <a:lstStyle/>
          <a:p>
            <a:r>
              <a:rPr lang="en-IN" dirty="0"/>
              <a:t>REGISTRATION </a:t>
            </a:r>
          </a:p>
        </p:txBody>
      </p:sp>
      <p:sp>
        <p:nvSpPr>
          <p:cNvPr id="4" name="TextBox 3">
            <a:extLst>
              <a:ext uri="{FF2B5EF4-FFF2-40B4-BE49-F238E27FC236}">
                <a16:creationId xmlns:a16="http://schemas.microsoft.com/office/drawing/2014/main" id="{95E66E15-A461-4EED-B775-6858728D25D2}"/>
              </a:ext>
            </a:extLst>
          </p:cNvPr>
          <p:cNvSpPr txBox="1"/>
          <p:nvPr/>
        </p:nvSpPr>
        <p:spPr>
          <a:xfrm>
            <a:off x="6371573" y="1396838"/>
            <a:ext cx="1778695" cy="369332"/>
          </a:xfrm>
          <a:prstGeom prst="rect">
            <a:avLst/>
          </a:prstGeom>
          <a:noFill/>
        </p:spPr>
        <p:txBody>
          <a:bodyPr wrap="square" rtlCol="0">
            <a:spAutoFit/>
          </a:bodyPr>
          <a:lstStyle/>
          <a:p>
            <a:r>
              <a:rPr lang="en-IN" dirty="0"/>
              <a:t>DATABASE </a:t>
            </a:r>
          </a:p>
        </p:txBody>
      </p:sp>
      <p:pic>
        <p:nvPicPr>
          <p:cNvPr id="8" name="Picture 7">
            <a:extLst>
              <a:ext uri="{FF2B5EF4-FFF2-40B4-BE49-F238E27FC236}">
                <a16:creationId xmlns:a16="http://schemas.microsoft.com/office/drawing/2014/main" id="{59B2FF7D-42A4-4B5A-88D6-ECF027647925}"/>
              </a:ext>
            </a:extLst>
          </p:cNvPr>
          <p:cNvPicPr>
            <a:picLocks noChangeAspect="1"/>
          </p:cNvPicPr>
          <p:nvPr/>
        </p:nvPicPr>
        <p:blipFill>
          <a:blip r:embed="rId2"/>
          <a:stretch>
            <a:fillRect/>
          </a:stretch>
        </p:blipFill>
        <p:spPr>
          <a:xfrm>
            <a:off x="1117931" y="1753644"/>
            <a:ext cx="2626094" cy="4668612"/>
          </a:xfrm>
          <a:prstGeom prst="rect">
            <a:avLst/>
          </a:prstGeom>
        </p:spPr>
      </p:pic>
      <p:pic>
        <p:nvPicPr>
          <p:cNvPr id="9" name="Picture 8">
            <a:extLst>
              <a:ext uri="{FF2B5EF4-FFF2-40B4-BE49-F238E27FC236}">
                <a16:creationId xmlns:a16="http://schemas.microsoft.com/office/drawing/2014/main" id="{A3DF759E-B006-4780-AD62-83DA6FF1CBEC}"/>
              </a:ext>
            </a:extLst>
          </p:cNvPr>
          <p:cNvPicPr>
            <a:picLocks noChangeAspect="1"/>
          </p:cNvPicPr>
          <p:nvPr/>
        </p:nvPicPr>
        <p:blipFill rotWithShape="1">
          <a:blip r:embed="rId3"/>
          <a:srcRect l="478" t="5247" r="20283" b="6116"/>
          <a:stretch/>
        </p:blipFill>
        <p:spPr>
          <a:xfrm>
            <a:off x="4153364" y="1766170"/>
            <a:ext cx="7361302" cy="4812430"/>
          </a:xfrm>
          <a:prstGeom prst="rect">
            <a:avLst/>
          </a:prstGeom>
        </p:spPr>
      </p:pic>
    </p:spTree>
    <p:extLst>
      <p:ext uri="{BB962C8B-B14F-4D97-AF65-F5344CB8AC3E}">
        <p14:creationId xmlns:p14="http://schemas.microsoft.com/office/powerpoint/2010/main" val="625410545"/>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65E053-9E68-4F79-87E4-1CA745FE4989}"/>
              </a:ext>
            </a:extLst>
          </p:cNvPr>
          <p:cNvSpPr>
            <a:spLocks noGrp="1"/>
          </p:cNvSpPr>
          <p:nvPr>
            <p:ph type="title"/>
          </p:nvPr>
        </p:nvSpPr>
        <p:spPr/>
        <p:txBody>
          <a:bodyPr/>
          <a:lstStyle/>
          <a:p>
            <a:pPr algn="ctr"/>
            <a:r>
              <a:rPr lang="en-IN" dirty="0">
                <a:solidFill>
                  <a:schemeClr val="accent2">
                    <a:lumMod val="50000"/>
                  </a:schemeClr>
                </a:solidFill>
                <a:latin typeface="Footlight MT Light" panose="0204060206030A020304" pitchFamily="18" charset="0"/>
              </a:rPr>
              <a:t>USER</a:t>
            </a:r>
            <a:r>
              <a:rPr lang="en-IN" b="1" dirty="0">
                <a:solidFill>
                  <a:schemeClr val="accent2">
                    <a:lumMod val="50000"/>
                  </a:schemeClr>
                </a:solidFill>
                <a:latin typeface="Footlight MT Light" panose="0204060206030A020304" pitchFamily="18" charset="0"/>
              </a:rPr>
              <a:t> </a:t>
            </a:r>
            <a:r>
              <a:rPr lang="en-IN" dirty="0">
                <a:solidFill>
                  <a:schemeClr val="accent2">
                    <a:lumMod val="50000"/>
                  </a:schemeClr>
                </a:solidFill>
                <a:latin typeface="Footlight MT Light" panose="0204060206030A020304" pitchFamily="18" charset="0"/>
              </a:rPr>
              <a:t>LOGIN</a:t>
            </a:r>
            <a:endParaRPr lang="en-IN" dirty="0"/>
          </a:p>
        </p:txBody>
      </p:sp>
      <p:pic>
        <p:nvPicPr>
          <p:cNvPr id="4" name="Picture 3">
            <a:extLst>
              <a:ext uri="{FF2B5EF4-FFF2-40B4-BE49-F238E27FC236}">
                <a16:creationId xmlns:a16="http://schemas.microsoft.com/office/drawing/2014/main" id="{19077EF2-DC9D-4AA8-8240-A852D40CA557}"/>
              </a:ext>
            </a:extLst>
          </p:cNvPr>
          <p:cNvPicPr>
            <a:picLocks noChangeAspect="1"/>
          </p:cNvPicPr>
          <p:nvPr/>
        </p:nvPicPr>
        <p:blipFill>
          <a:blip r:embed="rId2"/>
          <a:stretch>
            <a:fillRect/>
          </a:stretch>
        </p:blipFill>
        <p:spPr>
          <a:xfrm>
            <a:off x="677334" y="1930400"/>
            <a:ext cx="2588515" cy="4601805"/>
          </a:xfrm>
          <a:prstGeom prst="rect">
            <a:avLst/>
          </a:prstGeom>
        </p:spPr>
      </p:pic>
      <p:sp>
        <p:nvSpPr>
          <p:cNvPr id="5" name="TextBox 4">
            <a:extLst>
              <a:ext uri="{FF2B5EF4-FFF2-40B4-BE49-F238E27FC236}">
                <a16:creationId xmlns:a16="http://schemas.microsoft.com/office/drawing/2014/main" id="{B0987F73-9755-4246-BD2D-8440770A8DF9}"/>
              </a:ext>
            </a:extLst>
          </p:cNvPr>
          <p:cNvSpPr txBox="1"/>
          <p:nvPr/>
        </p:nvSpPr>
        <p:spPr>
          <a:xfrm>
            <a:off x="814192" y="1447639"/>
            <a:ext cx="2292263" cy="369332"/>
          </a:xfrm>
          <a:prstGeom prst="rect">
            <a:avLst/>
          </a:prstGeom>
          <a:noFill/>
        </p:spPr>
        <p:txBody>
          <a:bodyPr wrap="square" rtlCol="0">
            <a:spAutoFit/>
          </a:bodyPr>
          <a:lstStyle/>
          <a:p>
            <a:r>
              <a:rPr lang="en-IN" dirty="0"/>
              <a:t>SPLASH SCREEN</a:t>
            </a:r>
          </a:p>
        </p:txBody>
      </p:sp>
      <p:pic>
        <p:nvPicPr>
          <p:cNvPr id="7" name="Picture 6">
            <a:extLst>
              <a:ext uri="{FF2B5EF4-FFF2-40B4-BE49-F238E27FC236}">
                <a16:creationId xmlns:a16="http://schemas.microsoft.com/office/drawing/2014/main" id="{0F4778D8-6100-456B-AE7B-26BB79D37796}"/>
              </a:ext>
            </a:extLst>
          </p:cNvPr>
          <p:cNvPicPr>
            <a:picLocks noChangeAspect="1"/>
          </p:cNvPicPr>
          <p:nvPr/>
        </p:nvPicPr>
        <p:blipFill>
          <a:blip r:embed="rId3"/>
          <a:stretch>
            <a:fillRect/>
          </a:stretch>
        </p:blipFill>
        <p:spPr>
          <a:xfrm>
            <a:off x="4039928" y="1930400"/>
            <a:ext cx="2588515" cy="4601805"/>
          </a:xfrm>
          <a:prstGeom prst="rect">
            <a:avLst/>
          </a:prstGeom>
        </p:spPr>
      </p:pic>
      <p:sp>
        <p:nvSpPr>
          <p:cNvPr id="8" name="TextBox 7">
            <a:extLst>
              <a:ext uri="{FF2B5EF4-FFF2-40B4-BE49-F238E27FC236}">
                <a16:creationId xmlns:a16="http://schemas.microsoft.com/office/drawing/2014/main" id="{6507397A-7207-4DB0-9DAF-32DFCE6CB379}"/>
              </a:ext>
            </a:extLst>
          </p:cNvPr>
          <p:cNvSpPr txBox="1"/>
          <p:nvPr/>
        </p:nvSpPr>
        <p:spPr>
          <a:xfrm>
            <a:off x="4471792" y="1447639"/>
            <a:ext cx="1624208" cy="369332"/>
          </a:xfrm>
          <a:prstGeom prst="rect">
            <a:avLst/>
          </a:prstGeom>
          <a:noFill/>
        </p:spPr>
        <p:txBody>
          <a:bodyPr wrap="square" rtlCol="0">
            <a:spAutoFit/>
          </a:bodyPr>
          <a:lstStyle/>
          <a:p>
            <a:r>
              <a:rPr lang="en-IN" dirty="0"/>
              <a:t>LOGIN PAGE </a:t>
            </a:r>
          </a:p>
        </p:txBody>
      </p:sp>
      <p:sp>
        <p:nvSpPr>
          <p:cNvPr id="11" name="TextBox 10">
            <a:extLst>
              <a:ext uri="{FF2B5EF4-FFF2-40B4-BE49-F238E27FC236}">
                <a16:creationId xmlns:a16="http://schemas.microsoft.com/office/drawing/2014/main" id="{482AC66B-58AF-46B1-A39F-9E47F4E8D3AE}"/>
              </a:ext>
            </a:extLst>
          </p:cNvPr>
          <p:cNvSpPr txBox="1"/>
          <p:nvPr/>
        </p:nvSpPr>
        <p:spPr>
          <a:xfrm>
            <a:off x="6864265" y="1454785"/>
            <a:ext cx="3269292" cy="369332"/>
          </a:xfrm>
          <a:prstGeom prst="rect">
            <a:avLst/>
          </a:prstGeom>
          <a:noFill/>
        </p:spPr>
        <p:txBody>
          <a:bodyPr wrap="square" rtlCol="0">
            <a:spAutoFit/>
          </a:bodyPr>
          <a:lstStyle/>
          <a:p>
            <a:r>
              <a:rPr lang="en-IN" dirty="0"/>
              <a:t>DISPLAYS USERS LOCATION</a:t>
            </a:r>
          </a:p>
        </p:txBody>
      </p:sp>
      <p:pic>
        <p:nvPicPr>
          <p:cNvPr id="15" name="Picture 14">
            <a:extLst>
              <a:ext uri="{FF2B5EF4-FFF2-40B4-BE49-F238E27FC236}">
                <a16:creationId xmlns:a16="http://schemas.microsoft.com/office/drawing/2014/main" id="{1C5C1566-3AF0-46AB-82E6-5FD7F2CC69FA}"/>
              </a:ext>
            </a:extLst>
          </p:cNvPr>
          <p:cNvPicPr>
            <a:picLocks noChangeAspect="1"/>
          </p:cNvPicPr>
          <p:nvPr/>
        </p:nvPicPr>
        <p:blipFill>
          <a:blip r:embed="rId4"/>
          <a:stretch>
            <a:fillRect/>
          </a:stretch>
        </p:blipFill>
        <p:spPr>
          <a:xfrm>
            <a:off x="7204653" y="1930400"/>
            <a:ext cx="2588515" cy="4601805"/>
          </a:xfrm>
          <a:prstGeom prst="rect">
            <a:avLst/>
          </a:prstGeom>
        </p:spPr>
      </p:pic>
    </p:spTree>
    <p:extLst>
      <p:ext uri="{BB962C8B-B14F-4D97-AF65-F5344CB8AC3E}">
        <p14:creationId xmlns:p14="http://schemas.microsoft.com/office/powerpoint/2010/main" val="3243396006"/>
      </p:ext>
    </p:extLst>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3535EB-07C8-4324-9204-B66891516E89}"/>
              </a:ext>
            </a:extLst>
          </p:cNvPr>
          <p:cNvSpPr>
            <a:spLocks noGrp="1"/>
          </p:cNvSpPr>
          <p:nvPr>
            <p:ph type="title"/>
          </p:nvPr>
        </p:nvSpPr>
        <p:spPr>
          <a:xfrm>
            <a:off x="1814087" y="609600"/>
            <a:ext cx="1903028" cy="1320800"/>
          </a:xfrm>
        </p:spPr>
        <p:txBody>
          <a:bodyPr>
            <a:normAutofit/>
          </a:bodyPr>
          <a:lstStyle/>
          <a:p>
            <a:pPr algn="ctr"/>
            <a:r>
              <a:rPr lang="en-IN" sz="3200" dirty="0">
                <a:solidFill>
                  <a:schemeClr val="accent2">
                    <a:lumMod val="50000"/>
                  </a:schemeClr>
                </a:solidFill>
                <a:latin typeface="Footlight MT Light" panose="0204060206030A020304" pitchFamily="18" charset="0"/>
              </a:rPr>
              <a:t>USER</a:t>
            </a:r>
            <a:endParaRPr lang="en-IN" sz="3200" dirty="0"/>
          </a:p>
        </p:txBody>
      </p:sp>
      <p:sp>
        <p:nvSpPr>
          <p:cNvPr id="5" name="TextBox 4">
            <a:extLst>
              <a:ext uri="{FF2B5EF4-FFF2-40B4-BE49-F238E27FC236}">
                <a16:creationId xmlns:a16="http://schemas.microsoft.com/office/drawing/2014/main" id="{A154A15F-F2C8-498C-8C71-9079F6B0A80B}"/>
              </a:ext>
            </a:extLst>
          </p:cNvPr>
          <p:cNvSpPr txBox="1"/>
          <p:nvPr/>
        </p:nvSpPr>
        <p:spPr>
          <a:xfrm>
            <a:off x="1107591" y="1428663"/>
            <a:ext cx="3802612" cy="369332"/>
          </a:xfrm>
          <a:prstGeom prst="rect">
            <a:avLst/>
          </a:prstGeom>
          <a:noFill/>
        </p:spPr>
        <p:txBody>
          <a:bodyPr wrap="square" rtlCol="0">
            <a:spAutoFit/>
          </a:bodyPr>
          <a:lstStyle/>
          <a:p>
            <a:r>
              <a:rPr lang="en-IN" dirty="0"/>
              <a:t>After selecting the bike icon</a:t>
            </a:r>
          </a:p>
        </p:txBody>
      </p:sp>
      <p:sp>
        <p:nvSpPr>
          <p:cNvPr id="6" name="TextBox 5">
            <a:extLst>
              <a:ext uri="{FF2B5EF4-FFF2-40B4-BE49-F238E27FC236}">
                <a16:creationId xmlns:a16="http://schemas.microsoft.com/office/drawing/2014/main" id="{5FBF8F76-3A7B-48BE-BD25-AC2FEF2DA04C}"/>
              </a:ext>
            </a:extLst>
          </p:cNvPr>
          <p:cNvSpPr txBox="1"/>
          <p:nvPr/>
        </p:nvSpPr>
        <p:spPr>
          <a:xfrm>
            <a:off x="5213164" y="659073"/>
            <a:ext cx="3954532" cy="584775"/>
          </a:xfrm>
          <a:prstGeom prst="rect">
            <a:avLst/>
          </a:prstGeom>
          <a:noFill/>
        </p:spPr>
        <p:txBody>
          <a:bodyPr wrap="square" rtlCol="0">
            <a:spAutoFit/>
          </a:bodyPr>
          <a:lstStyle/>
          <a:p>
            <a:r>
              <a:rPr lang="en-IN" dirty="0">
                <a:solidFill>
                  <a:schemeClr val="accent2">
                    <a:lumMod val="50000"/>
                  </a:schemeClr>
                </a:solidFill>
                <a:latin typeface="Footlight MT Light" panose="0204060206030A020304" pitchFamily="18" charset="0"/>
              </a:rPr>
              <a:t> </a:t>
            </a:r>
            <a:r>
              <a:rPr lang="en-IN" sz="3200" dirty="0">
                <a:solidFill>
                  <a:schemeClr val="accent2">
                    <a:lumMod val="50000"/>
                  </a:schemeClr>
                </a:solidFill>
                <a:latin typeface="Footlight MT Light" panose="0204060206030A020304" pitchFamily="18" charset="0"/>
              </a:rPr>
              <a:t>INITIAL DATABASE</a:t>
            </a:r>
            <a:endParaRPr lang="en-IN" dirty="0"/>
          </a:p>
        </p:txBody>
      </p:sp>
      <p:pic>
        <p:nvPicPr>
          <p:cNvPr id="8" name="Picture 7">
            <a:extLst>
              <a:ext uri="{FF2B5EF4-FFF2-40B4-BE49-F238E27FC236}">
                <a16:creationId xmlns:a16="http://schemas.microsoft.com/office/drawing/2014/main" id="{4F28BF39-6919-4995-9B0D-1B4A08C567E6}"/>
              </a:ext>
            </a:extLst>
          </p:cNvPr>
          <p:cNvPicPr>
            <a:picLocks noChangeAspect="1"/>
          </p:cNvPicPr>
          <p:nvPr/>
        </p:nvPicPr>
        <p:blipFill>
          <a:blip r:embed="rId2"/>
          <a:stretch>
            <a:fillRect/>
          </a:stretch>
        </p:blipFill>
        <p:spPr>
          <a:xfrm>
            <a:off x="1310150" y="1930400"/>
            <a:ext cx="2670663" cy="4747846"/>
          </a:xfrm>
          <a:prstGeom prst="rect">
            <a:avLst/>
          </a:prstGeom>
        </p:spPr>
      </p:pic>
      <p:pic>
        <p:nvPicPr>
          <p:cNvPr id="10" name="Picture 9">
            <a:extLst>
              <a:ext uri="{FF2B5EF4-FFF2-40B4-BE49-F238E27FC236}">
                <a16:creationId xmlns:a16="http://schemas.microsoft.com/office/drawing/2014/main" id="{6742156A-0C68-4663-A3E0-3FF07DEDB46C}"/>
              </a:ext>
            </a:extLst>
          </p:cNvPr>
          <p:cNvPicPr>
            <a:picLocks noChangeAspect="1"/>
          </p:cNvPicPr>
          <p:nvPr/>
        </p:nvPicPr>
        <p:blipFill rotWithShape="1">
          <a:blip r:embed="rId3"/>
          <a:srcRect t="3210" r="14271"/>
          <a:stretch/>
        </p:blipFill>
        <p:spPr>
          <a:xfrm>
            <a:off x="4783015" y="1613328"/>
            <a:ext cx="6594163" cy="5021933"/>
          </a:xfrm>
          <a:prstGeom prst="rect">
            <a:avLst/>
          </a:prstGeom>
        </p:spPr>
      </p:pic>
    </p:spTree>
    <p:extLst>
      <p:ext uri="{BB962C8B-B14F-4D97-AF65-F5344CB8AC3E}">
        <p14:creationId xmlns:p14="http://schemas.microsoft.com/office/powerpoint/2010/main" val="317865362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53FC58-AC70-4C36-A295-F3EC53C62E81}"/>
              </a:ext>
            </a:extLst>
          </p:cNvPr>
          <p:cNvSpPr>
            <a:spLocks noGrp="1"/>
          </p:cNvSpPr>
          <p:nvPr>
            <p:ph type="title"/>
          </p:nvPr>
        </p:nvSpPr>
        <p:spPr>
          <a:xfrm>
            <a:off x="2391633" y="322260"/>
            <a:ext cx="7830890" cy="859157"/>
          </a:xfrm>
        </p:spPr>
        <p:txBody>
          <a:bodyPr>
            <a:normAutofit/>
          </a:bodyPr>
          <a:lstStyle/>
          <a:p>
            <a:r>
              <a:rPr lang="en-IN" sz="3200" dirty="0">
                <a:solidFill>
                  <a:schemeClr val="accent2">
                    <a:lumMod val="50000"/>
                  </a:schemeClr>
                </a:solidFill>
                <a:latin typeface="Footlight MT Light" panose="0204060206030A020304" pitchFamily="18" charset="0"/>
              </a:rPr>
              <a:t>MECHANICS AVAILABLE FOR SERVICE</a:t>
            </a:r>
            <a:endParaRPr lang="en-IN" sz="3200" dirty="0"/>
          </a:p>
        </p:txBody>
      </p:sp>
      <p:pic>
        <p:nvPicPr>
          <p:cNvPr id="5" name="Picture 4">
            <a:extLst>
              <a:ext uri="{FF2B5EF4-FFF2-40B4-BE49-F238E27FC236}">
                <a16:creationId xmlns:a16="http://schemas.microsoft.com/office/drawing/2014/main" id="{EAF99B0A-B67F-4C4B-9089-E70AC4CBD0C7}"/>
              </a:ext>
            </a:extLst>
          </p:cNvPr>
          <p:cNvPicPr>
            <a:picLocks noChangeAspect="1"/>
          </p:cNvPicPr>
          <p:nvPr/>
        </p:nvPicPr>
        <p:blipFill rotWithShape="1">
          <a:blip r:embed="rId2"/>
          <a:srcRect t="7179" r="11325" b="8205"/>
          <a:stretch/>
        </p:blipFill>
        <p:spPr>
          <a:xfrm>
            <a:off x="1981200" y="1310371"/>
            <a:ext cx="8358554" cy="4984921"/>
          </a:xfrm>
          <a:prstGeom prst="rect">
            <a:avLst/>
          </a:prstGeom>
        </p:spPr>
      </p:pic>
    </p:spTree>
    <p:extLst>
      <p:ext uri="{BB962C8B-B14F-4D97-AF65-F5344CB8AC3E}">
        <p14:creationId xmlns:p14="http://schemas.microsoft.com/office/powerpoint/2010/main" val="1860855379"/>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Facet">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2007-201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403</TotalTime>
  <Words>322</Words>
  <Application>Microsoft Office PowerPoint</Application>
  <PresentationFormat>Widescreen</PresentationFormat>
  <Paragraphs>50</Paragraphs>
  <Slides>15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Arial</vt:lpstr>
      <vt:lpstr>Copperplate Gothic Bold</vt:lpstr>
      <vt:lpstr>Footlight MT Light</vt:lpstr>
      <vt:lpstr>Trebuchet MS</vt:lpstr>
      <vt:lpstr>Wingdings</vt:lpstr>
      <vt:lpstr>Wingdings 3</vt:lpstr>
      <vt:lpstr>Facet</vt:lpstr>
      <vt:lpstr>SERVICE ON WHEELS </vt:lpstr>
      <vt:lpstr>PowerPoint Presentation</vt:lpstr>
      <vt:lpstr>INTRODUCTION </vt:lpstr>
      <vt:lpstr>MECHANIC REGISTRATION</vt:lpstr>
      <vt:lpstr>MECHANIC</vt:lpstr>
      <vt:lpstr>USER REGISTRATION</vt:lpstr>
      <vt:lpstr>USER LOGIN</vt:lpstr>
      <vt:lpstr>USER</vt:lpstr>
      <vt:lpstr>MECHANICS AVAILABLE FOR SERVICE</vt:lpstr>
      <vt:lpstr>PowerPoint Presentation</vt:lpstr>
      <vt:lpstr>USER AND MECHANIC DETAILS IN DATABASE </vt:lpstr>
      <vt:lpstr>MECHANIC DENIES SERVICE </vt:lpstr>
      <vt:lpstr>CUSTOMER CANCELS REQUEST </vt:lpstr>
      <vt:lpstr>PowerPoint Presentation</vt:lpstr>
      <vt:lpstr>FUTURE ENHANCEMENTS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Rashmika</dc:creator>
  <cp:lastModifiedBy>sreyas20</cp:lastModifiedBy>
  <cp:revision>39</cp:revision>
  <dcterms:created xsi:type="dcterms:W3CDTF">2018-03-25T09:09:25Z</dcterms:created>
  <dcterms:modified xsi:type="dcterms:W3CDTF">2018-05-16T03:49:44Z</dcterms:modified>
</cp:coreProperties>
</file>

<file path=docProps/thumbnail.jpeg>
</file>